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3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3249E9-9727-4F43-B52B-352CDD62E94F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4C1B6-C698-41C2-8090-9B4901B97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64C1B6-C698-41C2-8090-9B4901B97D9D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9BEFEF7-E8C7-4425-B17E-539614DBF54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11E77EC-4869-4CD8-9AD9-90FEC283F6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9BEFEF7-E8C7-4425-B17E-539614DBF54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77EC-4869-4CD8-9AD9-90FEC283F6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9BEFEF7-E8C7-4425-B17E-539614DBF54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11E77EC-4869-4CD8-9AD9-90FEC283F6E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9BEFEF7-E8C7-4425-B17E-539614DBF54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11E77EC-4869-4CD8-9AD9-90FEC283F6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9BEFEF7-E8C7-4425-B17E-539614DBF54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11E77EC-4869-4CD8-9AD9-90FEC283F6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FEF7-E8C7-4425-B17E-539614DBF54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77EC-4869-4CD8-9AD9-90FEC283F6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9BEFEF7-E8C7-4425-B17E-539614DBF54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11E77EC-4869-4CD8-9AD9-90FEC283F6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9BEFEF7-E8C7-4425-B17E-539614DBF54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11E77EC-4869-4CD8-9AD9-90FEC283F6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9BEFEF7-E8C7-4425-B17E-539614DBF54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11E77EC-4869-4CD8-9AD9-90FEC283F6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FEF7-E8C7-4425-B17E-539614DBF54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77EC-4869-4CD8-9AD9-90FEC283F6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FEF7-E8C7-4425-B17E-539614DBF54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77EC-4869-4CD8-9AD9-90FEC283F6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1000">
              <a:srgbClr val="C00000"/>
            </a:gs>
            <a:gs pos="100000">
              <a:schemeClr val="bg1">
                <a:alpha val="89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9BEFEF7-E8C7-4425-B17E-539614DBF54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11E77EC-4869-4CD8-9AD9-90FEC283F6E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dLBAWi6-Oc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Gender Identity in Modern Chinese Music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/>
              <a:t>Cory Mills</a:t>
            </a:r>
            <a:endParaRPr lang="en-US" b="1" dirty="0"/>
          </a:p>
        </p:txBody>
      </p:sp>
      <p:sp>
        <p:nvSpPr>
          <p:cNvPr id="5" name="5-Point Star 4"/>
          <p:cNvSpPr/>
          <p:nvPr/>
        </p:nvSpPr>
        <p:spPr>
          <a:xfrm rot="19991505">
            <a:off x="510119" y="5103398"/>
            <a:ext cx="1295400" cy="1219200"/>
          </a:xfrm>
          <a:prstGeom prst="star5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5-Point Star 5"/>
          <p:cNvSpPr/>
          <p:nvPr/>
        </p:nvSpPr>
        <p:spPr>
          <a:xfrm rot="18284953">
            <a:off x="1944856" y="4198682"/>
            <a:ext cx="457200" cy="381000"/>
          </a:xfrm>
          <a:prstGeom prst="star5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 rot="18636492">
            <a:off x="2546948" y="4871780"/>
            <a:ext cx="457200" cy="381000"/>
          </a:xfrm>
          <a:prstGeom prst="star5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 rot="19991505">
            <a:off x="2630657" y="5875081"/>
            <a:ext cx="457200" cy="381000"/>
          </a:xfrm>
          <a:prstGeom prst="star5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 rot="19427819">
            <a:off x="878055" y="4014164"/>
            <a:ext cx="457200" cy="381000"/>
          </a:xfrm>
          <a:prstGeom prst="star5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Quick History of 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4608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1900 – Ending of the Qing Dynasty, Western contact inspires Chinese nationalists</a:t>
            </a:r>
          </a:p>
          <a:p>
            <a:r>
              <a:rPr lang="en-US" dirty="0" smtClean="0"/>
              <a:t>1910’s – Emperor steps down and declares China a Constitutional Republic, May 4</a:t>
            </a:r>
            <a:r>
              <a:rPr lang="en-US" baseline="30000" dirty="0" smtClean="0"/>
              <a:t>th</a:t>
            </a:r>
            <a:r>
              <a:rPr lang="en-US" dirty="0" smtClean="0"/>
              <a:t> Movement, Chinese citizens protest Western control of the country</a:t>
            </a:r>
          </a:p>
          <a:p>
            <a:r>
              <a:rPr lang="en-US" dirty="0" smtClean="0"/>
              <a:t>1920’s – Chinese Communist Party is formed, Chiang </a:t>
            </a:r>
            <a:r>
              <a:rPr lang="en-US" dirty="0" err="1" smtClean="0"/>
              <a:t>Kaishek</a:t>
            </a:r>
            <a:r>
              <a:rPr lang="en-US" dirty="0" smtClean="0"/>
              <a:t>, Commanding General of the Chinese Army begins his campaign to take over China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Quick History of 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1930-50’s – Continued fighting for power, Second Sino-Japanese War, WWII, Civil War, Establishment of the Communist Government</a:t>
            </a:r>
          </a:p>
          <a:p>
            <a:r>
              <a:rPr lang="en-US" dirty="0" smtClean="0"/>
              <a:t>1960’s – Cultural Revolution</a:t>
            </a:r>
          </a:p>
          <a:p>
            <a:r>
              <a:rPr lang="en-US" dirty="0" smtClean="0"/>
              <a:t>1970’s – Era of Industrial growth</a:t>
            </a:r>
          </a:p>
          <a:p>
            <a:r>
              <a:rPr lang="en-US" dirty="0" smtClean="0"/>
              <a:t>1986 – Tiananmen Square </a:t>
            </a:r>
          </a:p>
          <a:p>
            <a:r>
              <a:rPr lang="en-US" dirty="0" smtClean="0"/>
              <a:t>1997 – Hong Kong returned to China</a:t>
            </a:r>
          </a:p>
          <a:p>
            <a:r>
              <a:rPr lang="en-US" dirty="0" smtClean="0"/>
              <a:t>Present – China is an economic world leader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Early Representation of Gender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music is composed by men</a:t>
            </a:r>
          </a:p>
          <a:p>
            <a:r>
              <a:rPr lang="en-US" dirty="0" smtClean="0"/>
              <a:t>Early 1900’s, beginning of women’s rights movement</a:t>
            </a:r>
          </a:p>
          <a:p>
            <a:pPr lvl="1"/>
            <a:r>
              <a:rPr lang="en-US" dirty="0" smtClean="0"/>
              <a:t>Strong European Influences</a:t>
            </a:r>
          </a:p>
          <a:p>
            <a:pPr lvl="1"/>
            <a:r>
              <a:rPr lang="en-US" dirty="0" smtClean="0"/>
              <a:t>Girls sent to school</a:t>
            </a:r>
          </a:p>
          <a:p>
            <a:pPr lvl="1"/>
            <a:r>
              <a:rPr lang="en-US" dirty="0" smtClean="0"/>
              <a:t>Abolishment of Foot binding</a:t>
            </a:r>
          </a:p>
          <a:p>
            <a:pPr lvl="1"/>
            <a:r>
              <a:rPr lang="en-US" dirty="0" smtClean="0"/>
              <a:t>Songs encouraged girls to pursue good health and equality 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Early Representation of Gender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Mid 1910’s to the 20’s</a:t>
            </a:r>
          </a:p>
          <a:p>
            <a:pPr lvl="1"/>
            <a:r>
              <a:rPr lang="en-US" dirty="0" smtClean="0"/>
              <a:t>Female Heroes were often depicted in music</a:t>
            </a:r>
          </a:p>
          <a:p>
            <a:pPr marL="822325" lvl="1"/>
            <a:r>
              <a:rPr lang="en-US" dirty="0" err="1" smtClean="0"/>
              <a:t>Hua</a:t>
            </a:r>
            <a:r>
              <a:rPr lang="en-US" dirty="0" smtClean="0"/>
              <a:t> </a:t>
            </a:r>
            <a:r>
              <a:rPr lang="en-US" dirty="0" err="1" smtClean="0"/>
              <a:t>Mulan</a:t>
            </a:r>
            <a:r>
              <a:rPr lang="en-US" dirty="0" smtClean="0"/>
              <a:t> – Fought in place of her elderly father</a:t>
            </a:r>
          </a:p>
          <a:p>
            <a:pPr lvl="1"/>
            <a:r>
              <a:rPr lang="en-US" dirty="0" smtClean="0"/>
              <a:t>Liang </a:t>
            </a:r>
            <a:r>
              <a:rPr lang="en-US" dirty="0" err="1" smtClean="0"/>
              <a:t>Hongyu</a:t>
            </a:r>
            <a:r>
              <a:rPr lang="en-US" dirty="0" smtClean="0"/>
              <a:t> – Played the war drum for her husband and his fellow soldiers</a:t>
            </a:r>
          </a:p>
          <a:p>
            <a:pPr lvl="1"/>
            <a:r>
              <a:rPr lang="en-US" dirty="0" smtClean="0"/>
              <a:t>Portrayed women doing their part to support men who were fighting for change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Early Representation of Gender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1930’s saw the development of the Communist party and expectation of women to take part in the development of the nation</a:t>
            </a:r>
          </a:p>
          <a:p>
            <a:pPr lvl="1"/>
            <a:r>
              <a:rPr lang="en-US" dirty="0" smtClean="0"/>
              <a:t>Mass songs encouraging women to work for the good of the nation</a:t>
            </a:r>
          </a:p>
          <a:p>
            <a:r>
              <a:rPr lang="en-US" dirty="0" smtClean="0"/>
              <a:t>Fine Art</a:t>
            </a:r>
          </a:p>
          <a:p>
            <a:pPr lvl="1"/>
            <a:r>
              <a:rPr lang="en-US" dirty="0" smtClean="0"/>
              <a:t>Complete removal of gender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Degendering</a:t>
            </a:r>
            <a:r>
              <a:rPr lang="en-US" dirty="0" smtClean="0"/>
              <a:t> of the 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Censorship and </a:t>
            </a:r>
            <a:r>
              <a:rPr lang="en-US" dirty="0" err="1" smtClean="0"/>
              <a:t>degendering</a:t>
            </a:r>
            <a:r>
              <a:rPr lang="en-US" dirty="0" smtClean="0"/>
              <a:t> of Music</a:t>
            </a:r>
          </a:p>
          <a:p>
            <a:pPr lvl="1"/>
            <a:r>
              <a:rPr lang="en-US" dirty="0" smtClean="0"/>
              <a:t>Love songs changed to Love of the Nation</a:t>
            </a:r>
          </a:p>
          <a:p>
            <a:pPr lvl="1"/>
            <a:r>
              <a:rPr lang="en-US" dirty="0" smtClean="0"/>
              <a:t>Romantic songs discarded</a:t>
            </a:r>
          </a:p>
          <a:p>
            <a:pPr lvl="1"/>
            <a:r>
              <a:rPr lang="en-US" dirty="0" smtClean="0"/>
              <a:t>Removal of gender specific </a:t>
            </a:r>
            <a:r>
              <a:rPr lang="en-US" dirty="0" err="1" smtClean="0"/>
              <a:t>referneces</a:t>
            </a:r>
            <a:endParaRPr lang="en-US" dirty="0" smtClean="0"/>
          </a:p>
          <a:p>
            <a:r>
              <a:rPr lang="en-US" dirty="0" err="1" smtClean="0"/>
              <a:t>Unisexing</a:t>
            </a:r>
            <a:r>
              <a:rPr lang="en-US" dirty="0" smtClean="0"/>
              <a:t> the people</a:t>
            </a:r>
          </a:p>
          <a:p>
            <a:pPr lvl="1"/>
            <a:r>
              <a:rPr lang="en-US" dirty="0" smtClean="0"/>
              <a:t>Common Work Uniform</a:t>
            </a:r>
          </a:p>
          <a:p>
            <a:pPr lvl="1"/>
            <a:r>
              <a:rPr lang="en-US" dirty="0" smtClean="0"/>
              <a:t>Short Hair</a:t>
            </a:r>
          </a:p>
          <a:p>
            <a:pPr lvl="1"/>
            <a:r>
              <a:rPr lang="en-US" dirty="0" smtClean="0"/>
              <a:t>No Makeup or Jewelry</a:t>
            </a:r>
          </a:p>
          <a:p>
            <a:pPr lvl="1"/>
            <a:r>
              <a:rPr lang="en-US" dirty="0" smtClean="0"/>
              <a:t>Binding Chests</a:t>
            </a:r>
          </a:p>
          <a:p>
            <a:pPr lvl="1"/>
            <a:r>
              <a:rPr lang="en-US" dirty="0" smtClean="0"/>
              <a:t>Male Bias and Super Woman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Expression of Male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70’s included increased economic development and artistic freedom</a:t>
            </a:r>
          </a:p>
          <a:p>
            <a:r>
              <a:rPr lang="en-US" dirty="0" smtClean="0"/>
              <a:t>Common themes are Traditional Confucian gender values</a:t>
            </a:r>
          </a:p>
          <a:p>
            <a:r>
              <a:rPr lang="en-US" dirty="0" smtClean="0"/>
              <a:t>Masculinity has two parts</a:t>
            </a:r>
          </a:p>
          <a:p>
            <a:pPr lvl="1"/>
            <a:r>
              <a:rPr lang="en-US" dirty="0" smtClean="0"/>
              <a:t>Wu – Physical Strength, Military power</a:t>
            </a:r>
          </a:p>
          <a:p>
            <a:pPr lvl="1"/>
            <a:r>
              <a:rPr lang="en-US" dirty="0" err="1" smtClean="0"/>
              <a:t>Wen</a:t>
            </a:r>
            <a:r>
              <a:rPr lang="en-US" dirty="0" smtClean="0"/>
              <a:t> – Intellectualism and Self Control</a:t>
            </a:r>
          </a:p>
          <a:p>
            <a:pPr lvl="1">
              <a:buNone/>
            </a:pPr>
            <a:r>
              <a:rPr lang="en-US" dirty="0" smtClean="0"/>
              <a:t>“A scholar is no less a man than a Soldier”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Rock and Roll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Completely Masculine Field </a:t>
            </a:r>
          </a:p>
          <a:p>
            <a:r>
              <a:rPr lang="en-US" dirty="0" smtClean="0"/>
              <a:t>Elements of brotherhood, physical strength and political unrest</a:t>
            </a:r>
          </a:p>
          <a:p>
            <a:r>
              <a:rPr lang="en-US" dirty="0" smtClean="0"/>
              <a:t>References to women are less common and typically include a revelation of distraction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1399032"/>
          </a:xfrm>
        </p:spPr>
        <p:txBody>
          <a:bodyPr>
            <a:normAutofit fontScale="90000"/>
          </a:bodyPr>
          <a:lstStyle/>
          <a:p>
            <a:r>
              <a:rPr lang="en-US" sz="5400" dirty="0" smtClean="0"/>
              <a:t>Cui </a:t>
            </a:r>
            <a:r>
              <a:rPr lang="en-US" sz="5400" dirty="0" err="1" smtClean="0"/>
              <a:t>Jian</a:t>
            </a:r>
            <a:r>
              <a:rPr lang="en-US" sz="5400" dirty="0" smtClean="0"/>
              <a:t> </a:t>
            </a:r>
            <a:r>
              <a:rPr lang="en-US" sz="4400" dirty="0" smtClean="0"/>
              <a:t>“Flower-House Girl”</a:t>
            </a:r>
            <a:r>
              <a:rPr lang="en-US" sz="5400" dirty="0" smtClean="0"/>
              <a:t/>
            </a:r>
            <a:br>
              <a:rPr lang="en-US" sz="5400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90800"/>
            <a:ext cx="8229600" cy="3864008"/>
          </a:xfrm>
        </p:spPr>
        <p:txBody>
          <a:bodyPr/>
          <a:lstStyle/>
          <a:p>
            <a:pPr marL="914400" indent="-796925">
              <a:buNone/>
            </a:pPr>
            <a:r>
              <a:rPr lang="en-US" sz="2800" dirty="0" smtClean="0"/>
              <a:t>“You brought me inside your flower-house </a:t>
            </a:r>
          </a:p>
          <a:p>
            <a:pPr marL="914400" indent="-633413">
              <a:buNone/>
            </a:pPr>
            <a:r>
              <a:rPr lang="en-US" sz="2800" dirty="0" smtClean="0"/>
              <a:t>I couldn’t escape the enchanting fragrance of the flowers,</a:t>
            </a:r>
          </a:p>
          <a:p>
            <a:pPr marL="914400" indent="-633413">
              <a:buNone/>
            </a:pPr>
            <a:r>
              <a:rPr lang="en-US" sz="2800" dirty="0" smtClean="0"/>
              <a:t>Without noticing I lost direction”</a:t>
            </a:r>
            <a:endParaRPr lang="en-US" dirty="0" smtClean="0"/>
          </a:p>
          <a:p>
            <a:pPr marL="914400" indent="-633413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Expression of Male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Male singers in Popular Music</a:t>
            </a:r>
          </a:p>
          <a:p>
            <a:r>
              <a:rPr lang="en-US" dirty="0" smtClean="0"/>
              <a:t>Often include allusions to dependence on women and the heartbreak caused by this dependence</a:t>
            </a:r>
          </a:p>
          <a:p>
            <a:r>
              <a:rPr lang="en-US" dirty="0" smtClean="0"/>
              <a:t>Men are depicted as delicate intellectuals who are often mistreated by women.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789906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Mao </a:t>
            </a:r>
            <a:r>
              <a:rPr lang="en-US" sz="3600" dirty="0" err="1" smtClean="0"/>
              <a:t>Ning</a:t>
            </a:r>
            <a:r>
              <a:rPr lang="en-US" sz="3600" dirty="0" smtClean="0"/>
              <a:t> “I don’t dare to face this love that gradually goes away”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Oh Helen, don’t cry . . . </a:t>
            </a:r>
          </a:p>
          <a:p>
            <a:pPr>
              <a:buNone/>
            </a:pPr>
            <a:r>
              <a:rPr lang="en-US" dirty="0" smtClean="0"/>
              <a:t>I don’t understand what you once said </a:t>
            </a:r>
          </a:p>
          <a:p>
            <a:pPr>
              <a:buNone/>
            </a:pPr>
            <a:r>
              <a:rPr lang="en-US" dirty="0" smtClean="0"/>
              <a:t>That we do not have a future </a:t>
            </a:r>
          </a:p>
          <a:p>
            <a:pPr>
              <a:buNone/>
            </a:pPr>
            <a:r>
              <a:rPr lang="en-US" dirty="0" smtClean="0"/>
              <a:t>I don’t dare to face this love that gradually goes away </a:t>
            </a:r>
          </a:p>
          <a:p>
            <a:pPr>
              <a:buNone/>
            </a:pPr>
            <a:r>
              <a:rPr lang="en-US" dirty="0" smtClean="0"/>
              <a:t>Although at night my heart yearns for you in sorrow . . . </a:t>
            </a:r>
          </a:p>
          <a:p>
            <a:pPr>
              <a:buNone/>
            </a:pPr>
            <a:r>
              <a:rPr lang="en-US" dirty="0" smtClean="0"/>
              <a:t>But I will be still waiting for you to return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Expression of Female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Far more constrained</a:t>
            </a:r>
          </a:p>
          <a:p>
            <a:r>
              <a:rPr lang="en-US" dirty="0" smtClean="0"/>
              <a:t>Most female singers sing songs written by male lyricists</a:t>
            </a:r>
          </a:p>
          <a:p>
            <a:r>
              <a:rPr lang="en-US" dirty="0" smtClean="0"/>
              <a:t>Depiction of women as soft, delicate and for the pleasure of men</a:t>
            </a:r>
          </a:p>
          <a:p>
            <a:r>
              <a:rPr lang="en-US" dirty="0" smtClean="0"/>
              <a:t>Songs often involve waiting for a male lover to act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Expression of Female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Since the 1990’s a few female singers have begun composing their own music</a:t>
            </a:r>
          </a:p>
          <a:p>
            <a:r>
              <a:rPr lang="en-US" dirty="0" smtClean="0"/>
              <a:t>Faye Wong</a:t>
            </a:r>
          </a:p>
          <a:p>
            <a:pPr lvl="1"/>
            <a:r>
              <a:rPr lang="en-US" dirty="0" smtClean="0"/>
              <a:t>Originally giving a fake persona</a:t>
            </a:r>
          </a:p>
          <a:p>
            <a:pPr lvl="1"/>
            <a:r>
              <a:rPr lang="en-US" dirty="0" smtClean="0"/>
              <a:t>Reinvented herself once she achieved fame</a:t>
            </a:r>
          </a:p>
          <a:p>
            <a:r>
              <a:rPr lang="en-US" dirty="0" smtClean="0"/>
              <a:t>Ai Jing</a:t>
            </a:r>
          </a:p>
          <a:p>
            <a:pPr lvl="1"/>
            <a:r>
              <a:rPr lang="en-US" dirty="0" smtClean="0"/>
              <a:t>Achieved representation by drawing on current events that resonated with the larger population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590800"/>
            <a:ext cx="8229600" cy="1399032"/>
          </a:xfrm>
        </p:spPr>
        <p:txBody>
          <a:bodyPr>
            <a:scene3d>
              <a:camera prst="orthographicFront"/>
              <a:lightRig rig="freezing" dir="t">
                <a:rot lat="0" lon="0" rev="0"/>
              </a:lightRig>
            </a:scene3d>
          </a:bodyPr>
          <a:lstStyle/>
          <a:p>
            <a:pPr algn="ctr"/>
            <a:r>
              <a:rPr lang="en-US" dirty="0" smtClean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hlinkClick r:id="rId3"/>
              </a:rPr>
              <a:t>Ai Jing “My 1997”</a:t>
            </a:r>
            <a:endParaRPr lang="en-US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Expression of Female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New levels of female identity</a:t>
            </a:r>
          </a:p>
          <a:p>
            <a:pPr lvl="1"/>
            <a:r>
              <a:rPr lang="en-US" dirty="0" smtClean="0"/>
              <a:t>Working</a:t>
            </a:r>
          </a:p>
          <a:p>
            <a:pPr lvl="1"/>
            <a:r>
              <a:rPr lang="en-US" dirty="0" smtClean="0"/>
              <a:t>Maintaining a family</a:t>
            </a:r>
          </a:p>
          <a:p>
            <a:pPr lvl="1"/>
            <a:r>
              <a:rPr lang="en-US" dirty="0" smtClean="0"/>
              <a:t>Pursuing romance</a:t>
            </a:r>
          </a:p>
          <a:p>
            <a:r>
              <a:rPr lang="en-US" dirty="0" smtClean="0"/>
              <a:t>Ai Jing “You are my Wings” draws on Cui </a:t>
            </a:r>
            <a:r>
              <a:rPr lang="en-US" dirty="0" err="1" smtClean="0"/>
              <a:t>Jian’s</a:t>
            </a:r>
            <a:r>
              <a:rPr lang="en-US" dirty="0" smtClean="0"/>
              <a:t> lyrics</a:t>
            </a:r>
          </a:p>
          <a:p>
            <a:r>
              <a:rPr lang="en-US" dirty="0" smtClean="0"/>
              <a:t>Female freedom of expression is increasing at the start of the new century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6209506"/>
          </a:xfrm>
        </p:spPr>
        <p:txBody>
          <a:bodyPr anchor="ctr" anchorCtr="1">
            <a:normAutofit/>
          </a:bodyPr>
          <a:lstStyle/>
          <a:p>
            <a:pPr algn="ctr"/>
            <a:r>
              <a:rPr lang="ja-JP" altLang="en-US" sz="9600" smtClean="0"/>
              <a:t>结束</a:t>
            </a:r>
            <a:r>
              <a:rPr lang="en-US" altLang="ja-JP" sz="12000" dirty="0" smtClean="0">
                <a:latin typeface="Adobe Kaiti Std R" pitchFamily="18" charset="-128"/>
                <a:ea typeface="Adobe Kaiti Std R" pitchFamily="18" charset="-128"/>
              </a:rPr>
              <a:t/>
            </a:r>
            <a:br>
              <a:rPr lang="en-US" altLang="ja-JP" sz="12000" dirty="0" smtClean="0">
                <a:latin typeface="Adobe Kaiti Std R" pitchFamily="18" charset="-128"/>
                <a:ea typeface="Adobe Kaiti Std R" pitchFamily="18" charset="-128"/>
              </a:rPr>
            </a:br>
            <a:r>
              <a:rPr lang="en-US" altLang="ja-JP" sz="3200" dirty="0" smtClean="0">
                <a:latin typeface="Adobe Kaiti Std R" pitchFamily="18" charset="-128"/>
                <a:ea typeface="Adobe Kaiti Std R" pitchFamily="18" charset="-128"/>
              </a:rPr>
              <a:t>The End</a:t>
            </a:r>
            <a:endParaRPr lang="en-US" sz="3200" dirty="0">
              <a:latin typeface="Adobe Kaiti Std R" pitchFamily="18" charset="-128"/>
              <a:ea typeface="Adobe Kaiti Std R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Custom 6">
      <a:dk1>
        <a:srgbClr val="000000"/>
      </a:dk1>
      <a:lt1>
        <a:sysClr val="window" lastClr="FFFFFF"/>
      </a:lt1>
      <a:dk2>
        <a:srgbClr val="C00000"/>
      </a:dk2>
      <a:lt2>
        <a:srgbClr val="FFC000"/>
      </a:lt2>
      <a:accent1>
        <a:srgbClr val="FFC000"/>
      </a:accent1>
      <a:accent2>
        <a:srgbClr val="E14803"/>
      </a:accent2>
      <a:accent3>
        <a:srgbClr val="EF3E07"/>
      </a:accent3>
      <a:accent4>
        <a:srgbClr val="7E0202"/>
      </a:accent4>
      <a:accent5>
        <a:srgbClr val="FE1200"/>
      </a:accent5>
      <a:accent6>
        <a:srgbClr val="FFFF00"/>
      </a:accent6>
      <a:hlink>
        <a:srgbClr val="FFFF00"/>
      </a:hlink>
      <a:folHlink>
        <a:srgbClr val="FF0000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138</TotalTime>
  <Words>667</Words>
  <Application>Microsoft Office PowerPoint</Application>
  <PresentationFormat>On-screen Show (4:3)</PresentationFormat>
  <Paragraphs>106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Verve</vt:lpstr>
      <vt:lpstr>Gender Identity in Modern Chinese Music</vt:lpstr>
      <vt:lpstr>Quick History of China</vt:lpstr>
      <vt:lpstr>Quick History of China</vt:lpstr>
      <vt:lpstr>Early Representation of Gender</vt:lpstr>
      <vt:lpstr>Early Representation of Gender</vt:lpstr>
      <vt:lpstr>Early Representation of Gender</vt:lpstr>
      <vt:lpstr>Degendering of the Nation</vt:lpstr>
      <vt:lpstr>Expression of Male Identity</vt:lpstr>
      <vt:lpstr>Rock and Roll</vt:lpstr>
      <vt:lpstr>Cui Jian “Flower-House Girl” </vt:lpstr>
      <vt:lpstr>Expression of Male Identity</vt:lpstr>
      <vt:lpstr>Mao Ning “I don’t dare to face this love that gradually goes away” </vt:lpstr>
      <vt:lpstr>Expression of Female Identity</vt:lpstr>
      <vt:lpstr>Expression of Female Identity</vt:lpstr>
      <vt:lpstr>Ai Jing “My 1997”</vt:lpstr>
      <vt:lpstr>Expression of Female Identity</vt:lpstr>
      <vt:lpstr>结束 The End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Gender Identity in Modern Chinese Music</dc:title>
  <dc:creator>Cory</dc:creator>
  <cp:lastModifiedBy>Cory</cp:lastModifiedBy>
  <cp:revision>14</cp:revision>
  <dcterms:created xsi:type="dcterms:W3CDTF">2010-04-01T01:23:51Z</dcterms:created>
  <dcterms:modified xsi:type="dcterms:W3CDTF">2011-08-26T17:37:29Z</dcterms:modified>
</cp:coreProperties>
</file>